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1" r:id="rId3"/>
    <p:sldId id="283" r:id="rId4"/>
    <p:sldId id="261" r:id="rId5"/>
    <p:sldId id="263" r:id="rId6"/>
    <p:sldId id="264" r:id="rId7"/>
    <p:sldId id="267" r:id="rId8"/>
    <p:sldId id="262" r:id="rId9"/>
    <p:sldId id="284" r:id="rId10"/>
    <p:sldId id="289" r:id="rId11"/>
    <p:sldId id="290" r:id="rId12"/>
    <p:sldId id="294" r:id="rId13"/>
    <p:sldId id="273" r:id="rId14"/>
    <p:sldId id="272" r:id="rId15"/>
    <p:sldId id="277" r:id="rId16"/>
    <p:sldId id="278" r:id="rId17"/>
    <p:sldId id="279" r:id="rId18"/>
    <p:sldId id="271" r:id="rId19"/>
    <p:sldId id="280" r:id="rId20"/>
    <p:sldId id="281" r:id="rId21"/>
    <p:sldId id="292" r:id="rId22"/>
    <p:sldId id="293" r:id="rId23"/>
    <p:sldId id="258" r:id="rId24"/>
    <p:sldId id="265" r:id="rId25"/>
    <p:sldId id="266" r:id="rId26"/>
    <p:sldId id="286" r:id="rId27"/>
    <p:sldId id="287" r:id="rId28"/>
    <p:sldId id="285" r:id="rId29"/>
    <p:sldId id="2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6737F-D228-42D4-807E-F2E788F940E2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6320-AB5E-454F-BE25-B87202B8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4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6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4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2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33731"/>
            <a:ext cx="9144000" cy="133948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83877"/>
            <a:ext cx="9144000" cy="19753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1" y="5238807"/>
            <a:ext cx="1251438" cy="1300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88" y="5342003"/>
            <a:ext cx="2100697" cy="11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10515600" cy="8517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21876"/>
            <a:ext cx="10515600" cy="39378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3.mp4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/>
        </p:nvSpPr>
        <p:spPr bwMode="auto">
          <a:xfrm>
            <a:off x="593124" y="809866"/>
            <a:ext cx="1121026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Unscented </a:t>
            </a:r>
            <a:r>
              <a:rPr kumimoji="0" lang="en-NZ" altLang="ja-JP" sz="4000" b="1" dirty="0" err="1">
                <a:solidFill>
                  <a:srgbClr val="0070C0"/>
                </a:solidFill>
                <a:ea typeface="新細明體" pitchFamily="18" charset="-120"/>
              </a:rPr>
              <a:t>Kalman</a:t>
            </a: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 Filtering for Simultaneous Estimation of Attitude and Gyroscope Bias  </a:t>
            </a:r>
            <a:endParaRPr kumimoji="0" lang="en-US" altLang="ja-JP" sz="4000" b="1" dirty="0">
              <a:solidFill>
                <a:srgbClr val="0070C0"/>
              </a:solidFill>
              <a:ea typeface="新細明體" pitchFamily="18" charset="-12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25255" y="2863160"/>
            <a:ext cx="986509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Donghoon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Kang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1,2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</a:t>
            </a: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Cheongjae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Jang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and Frank C. Park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endParaRPr kumimoji="0" lang="en-AU" altLang="ja-JP" sz="28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kumimoji="0" lang="en-NZ" altLang="ja-JP" sz="4200" baseline="300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Seoul National University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2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Korea Institute of Science and Technology</a:t>
            </a:r>
            <a:r>
              <a:rPr kumimoji="0" lang="es-ES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</a:t>
            </a:r>
            <a:endParaRPr kumimoji="0" lang="en-US" altLang="ja-JP" sz="24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36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(2)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1062689" y="2435866"/>
            <a:ext cx="171579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Given a vector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  <a:blipFill>
                <a:blip r:embed="rId3"/>
                <a:stretch>
                  <a:fillRect t="-9091" r="-574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6642864" y="2401841"/>
            <a:ext cx="722178" cy="462681"/>
            <a:chOff x="6856080" y="2435866"/>
            <a:chExt cx="722178" cy="462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제목 1"/>
            <p:cNvSpPr txBox="1">
              <a:spLocks/>
            </p:cNvSpPr>
            <p:nvPr/>
          </p:nvSpPr>
          <p:spPr>
            <a:xfrm>
              <a:off x="6856080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[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제목 1"/>
            <p:cNvSpPr txBox="1">
              <a:spLocks/>
            </p:cNvSpPr>
            <p:nvPr/>
          </p:nvSpPr>
          <p:spPr>
            <a:xfrm>
              <a:off x="7308964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]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제목 1"/>
          <p:cNvSpPr txBox="1">
            <a:spLocks/>
          </p:cNvSpPr>
          <p:nvPr/>
        </p:nvSpPr>
        <p:spPr>
          <a:xfrm>
            <a:off x="562241" y="1828832"/>
            <a:ext cx="5189829" cy="457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Skew symmetric matrix representation: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</a:rPr>
              <a:t>[ ]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5758518" y="2434850"/>
            <a:ext cx="10809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제목 1"/>
          <p:cNvSpPr txBox="1">
            <a:spLocks/>
          </p:cNvSpPr>
          <p:nvPr/>
        </p:nvSpPr>
        <p:spPr>
          <a:xfrm>
            <a:off x="1992762" y="3705262"/>
            <a:ext cx="3304861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group of rotation matrices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i="1" dirty="0" smtClean="0">
                    <a:ea typeface="Cambria Math" panose="02040503050406030204" pitchFamily="18" charset="0"/>
                  </a:rPr>
                  <a:t>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ko-KR" altLang="en-US" sz="2000" b="1" i="1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  <a:blipFill>
                <a:blip r:embed="rId6"/>
                <a:stretch>
                  <a:fillRect l="-5882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제목 1"/>
          <p:cNvSpPr txBox="1">
            <a:spLocks/>
          </p:cNvSpPr>
          <p:nvPr/>
        </p:nvSpPr>
        <p:spPr>
          <a:xfrm>
            <a:off x="1992763" y="4267711"/>
            <a:ext cx="1710840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set of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all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제목 1"/>
          <p:cNvSpPr txBox="1">
            <a:spLocks/>
          </p:cNvSpPr>
          <p:nvPr/>
        </p:nvSpPr>
        <p:spPr>
          <a:xfrm>
            <a:off x="4333758" y="4267711"/>
            <a:ext cx="350317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r</a:t>
            </a:r>
            <a:r>
              <a:rPr lang="en-US" altLang="ko-KR" sz="1800" dirty="0" smtClean="0"/>
              <a:t>eal skew-symmetric matrices</a:t>
            </a:r>
            <a:endParaRPr lang="ko-KR" altLang="en-US" sz="18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7838" y="3558509"/>
            <a:ext cx="7142205" cy="126680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(3)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ko-KR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/>
          <p:cNvSpPr txBox="1">
            <a:spLocks/>
          </p:cNvSpPr>
          <p:nvPr/>
        </p:nvSpPr>
        <p:spPr>
          <a:xfrm>
            <a:off x="295533" y="1850212"/>
            <a:ext cx="3034613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◆ Matrix </a:t>
            </a:r>
            <a:r>
              <a:rPr lang="en-US" altLang="ko-KR" sz="1800" dirty="0" smtClean="0"/>
              <a:t>exponential map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제목 1"/>
          <p:cNvSpPr txBox="1">
            <a:spLocks/>
          </p:cNvSpPr>
          <p:nvPr/>
        </p:nvSpPr>
        <p:spPr>
          <a:xfrm>
            <a:off x="295533" y="4068249"/>
            <a:ext cx="3596845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◆ Matrix logarithm of rotations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𝐥𝐨𝐠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blipFill>
                <a:blip r:embed="rId4"/>
                <a:stretch>
                  <a:fillRect l="-1940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/>
          <p:cNvSpPr/>
          <p:nvPr/>
        </p:nvSpPr>
        <p:spPr>
          <a:xfrm>
            <a:off x="5029744" y="5159944"/>
            <a:ext cx="987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6228202" y="5159943"/>
            <a:ext cx="1222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satisfies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1+2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ko-KR" alt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4796397" y="2833304"/>
            <a:ext cx="5776784" cy="545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(4)</a:t>
            </a:r>
            <a:endParaRPr lang="ko-KR" altLang="en-US" sz="3200" b="1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125098" y="977038"/>
            <a:ext cx="2615513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/>
              <a:t>Random Variable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r>
                        <m:rPr>
                          <m:sty m:val="p"/>
                        </m:rP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제목 1"/>
          <p:cNvSpPr txBox="1">
            <a:spLocks/>
          </p:cNvSpPr>
          <p:nvPr/>
        </p:nvSpPr>
        <p:spPr>
          <a:xfrm>
            <a:off x="193505" y="2057144"/>
            <a:ext cx="130158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(1) Given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,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제목 1"/>
          <p:cNvSpPr txBox="1">
            <a:spLocks/>
          </p:cNvSpPr>
          <p:nvPr/>
        </p:nvSpPr>
        <p:spPr>
          <a:xfrm>
            <a:off x="5799335" y="2093130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𝛈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제목 1"/>
          <p:cNvSpPr txBox="1">
            <a:spLocks/>
          </p:cNvSpPr>
          <p:nvPr/>
        </p:nvSpPr>
        <p:spPr>
          <a:xfrm>
            <a:off x="8640511" y="2070025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7051734" y="950477"/>
            <a:ext cx="638432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on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제목 1"/>
              <p:cNvSpPr txBox="1">
                <a:spLocks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𝛈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right-invariant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2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  <a:blipFill>
                <a:blip r:embed="rId9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제목 1"/>
          <p:cNvSpPr txBox="1">
            <a:spLocks/>
          </p:cNvSpPr>
          <p:nvPr/>
        </p:nvSpPr>
        <p:spPr>
          <a:xfrm>
            <a:off x="193505" y="4637712"/>
            <a:ext cx="2854412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(2) Alternatively, define</a:t>
            </a:r>
            <a:endParaRPr lang="ko-KR" altLang="en-US" sz="20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53689" y="2906235"/>
            <a:ext cx="1012246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𝝃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  <a:blipFill>
                <a:blip r:embed="rId10"/>
                <a:stretch>
                  <a:fillRect l="-496" b="-19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제목 1"/>
          <p:cNvSpPr txBox="1">
            <a:spLocks/>
          </p:cNvSpPr>
          <p:nvPr/>
        </p:nvSpPr>
        <p:spPr>
          <a:xfrm>
            <a:off x="5718832" y="4654836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제목 1"/>
          <p:cNvSpPr txBox="1">
            <a:spLocks/>
          </p:cNvSpPr>
          <p:nvPr/>
        </p:nvSpPr>
        <p:spPr>
          <a:xfrm>
            <a:off x="8650388" y="4614546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제목 1"/>
              <p:cNvSpPr txBox="1">
                <a:spLocks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left-invariant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4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  <a:blipFill>
                <a:blip r:embed="rId12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𝛈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  <a:blipFill>
                <a:blip r:embed="rId1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제목 1"/>
          <p:cNvSpPr txBox="1">
            <a:spLocks/>
          </p:cNvSpPr>
          <p:nvPr/>
        </p:nvSpPr>
        <p:spPr>
          <a:xfrm>
            <a:off x="6658211" y="5819464"/>
            <a:ext cx="1425479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Relation: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  <a:blipFill>
                <a:blip r:embed="rId1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8005006" y="5781476"/>
            <a:ext cx="3466071" cy="505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34013" y="4150626"/>
            <a:ext cx="3059503" cy="66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8495" y="2028800"/>
            <a:ext cx="6413956" cy="15432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◆ State Transition Equations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are zero-mean Gaussian noises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  <a:blipFill>
                <a:blip r:embed="rId3"/>
                <a:stretch>
                  <a:fillRect l="-1274" t="-3297" b="-13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([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])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(1) Given a priori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and its </a:t>
                </a:r>
                <a:r>
                  <a:rPr lang="en-US" altLang="ko-KR" sz="2400" b="1" dirty="0" smtClean="0"/>
                  <a:t>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extract</a:t>
                </a:r>
                <a:r>
                  <a:rPr lang="en-US" altLang="ko-KR" sz="2400" dirty="0" smtClean="0"/>
                  <a:t> a set of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state sigma points</a:t>
                </a:r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≔ (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4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   </a:t>
                </a:r>
                <a:r>
                  <a:rPr lang="en-US" altLang="ko-KR" sz="2400" dirty="0" smtClean="0"/>
                  <a:t>according to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  <a:blipFill>
                <a:blip r:embed="rId2"/>
                <a:stretch>
                  <a:fillRect l="-820" b="-2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3364649" y="100977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4547489" y="1001202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968244" y="1470692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751076" y="1515420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5194722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6120350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466928" y="359272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37" name="직사각형 36"/>
          <p:cNvSpPr/>
          <p:nvPr/>
        </p:nvSpPr>
        <p:spPr>
          <a:xfrm>
            <a:off x="5579319" y="3592723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  <a:blipFill>
                <a:blip r:embed="rId3"/>
                <a:stretch>
                  <a:fillRect r="-2830"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  <a:blipFill>
                <a:blip r:embed="rId4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  <a:blipFill>
                <a:blip r:embed="rId5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/>
          <p:cNvSpPr/>
          <p:nvPr/>
        </p:nvSpPr>
        <p:spPr>
          <a:xfrm>
            <a:off x="1532770" y="4036038"/>
            <a:ext cx="8834815" cy="25029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56414" y="5764427"/>
            <a:ext cx="5734013" cy="8093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55357" y="2607896"/>
            <a:ext cx="6141309" cy="17228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(2) Define a set of sigma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  <a:blipFill>
                <a:blip r:embed="rId3"/>
                <a:stretch>
                  <a:fillRect l="-865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4603302" y="1026205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6040789" y="1026205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11901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70690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𝚼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𝓧</m:t>
                                  </m:r>
                                </m:e>
                                <m:sub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ko-KR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(3) Given a set of rotations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, compute the weighted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    mean of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The mean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  <a:blipFill>
                <a:blip r:embed="rId6"/>
                <a:stretch>
                  <a:fillRect l="-838" r="-3194" b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715051" y="595675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  <a:blipFill>
                <a:blip r:embed="rId7"/>
                <a:stretch>
                  <a:fillRect t="-6122" r="-1189" b="-1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6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356288" y="1818564"/>
            <a:ext cx="15975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,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  <a:blipFill>
                <a:blip r:embed="rId2"/>
                <a:stretch>
                  <a:fillRect r="-660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오른쪽 화살표 14"/>
          <p:cNvSpPr/>
          <p:nvPr/>
        </p:nvSpPr>
        <p:spPr>
          <a:xfrm>
            <a:off x="398084" y="367130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273049" y="3761549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 flipH="1" flipV="1">
            <a:off x="5497332" y="4178056"/>
            <a:ext cx="28539" cy="664333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744091" y="4914614"/>
            <a:ext cx="380127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Process noise covariance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7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72" y="3509765"/>
            <a:ext cx="9475568" cy="25292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(5) Let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column vector of lower triangular matrix 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. Then, redraw sigma points as follows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  <a:blipFill>
                <a:blip r:embed="rId2"/>
                <a:stretch>
                  <a:fillRect l="-877" b="-4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  <a:blipFill>
                <a:blip r:embed="rId3"/>
                <a:stretch>
                  <a:fillRect r="-2105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  <a:blipFill>
                <a:blip r:embed="rId4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  <a:blipFill>
                <a:blip r:embed="rId5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9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◆</a:t>
            </a:r>
            <a:r>
              <a:rPr lang="en-US" altLang="ko-KR" sz="3200" dirty="0" smtClean="0"/>
              <a:t> Measurement Equation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5939221" y="3237471"/>
            <a:ext cx="424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a zero-mean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Gaussian noise</a:t>
            </a:r>
            <a:endParaRPr lang="ko-KR" altLang="en-US" sz="2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303837" y="2929401"/>
            <a:ext cx="569600" cy="42274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769514" y="2951508"/>
            <a:ext cx="86450" cy="87525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70918" y="3941445"/>
            <a:ext cx="8731873" cy="105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Solution to </a:t>
            </a:r>
            <a:r>
              <a:rPr lang="en-US" altLang="ko-KR" sz="2400" b="1" dirty="0" err="1" smtClean="0">
                <a:solidFill>
                  <a:schemeClr val="accent2">
                    <a:lumMod val="75000"/>
                  </a:schemeClr>
                </a:solidFill>
              </a:rPr>
              <a:t>Wahba’s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problem </a:t>
            </a:r>
            <a:r>
              <a:rPr lang="en-US" altLang="ko-KR" sz="2400" dirty="0" smtClean="0"/>
              <a:t>using a pair of measurements of </a:t>
            </a:r>
            <a:r>
              <a:rPr lang="en-US" altLang="ko-KR" sz="2400" b="1" dirty="0" smtClean="0"/>
              <a:t>gravity</a:t>
            </a:r>
            <a:r>
              <a:rPr lang="en-US" altLang="ko-KR" sz="2400" dirty="0" smtClean="0"/>
              <a:t> and the earth’s </a:t>
            </a:r>
            <a:r>
              <a:rPr lang="en-US" altLang="ko-KR" sz="2400" b="1" dirty="0" smtClean="0"/>
              <a:t>magnetic</a:t>
            </a:r>
            <a:r>
              <a:rPr lang="en-US" altLang="ko-KR" sz="2400" dirty="0" smtClean="0"/>
              <a:t> field</a:t>
            </a:r>
            <a:endParaRPr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87965" y="2121877"/>
            <a:ext cx="883370" cy="73973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66745" y="2170878"/>
            <a:ext cx="1019655" cy="678309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3540" y="5387653"/>
            <a:ext cx="10687142" cy="89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If “</a:t>
            </a:r>
            <a:r>
              <a:rPr lang="en-US" altLang="ko-KR" sz="2000" b="1" dirty="0" smtClean="0"/>
              <a:t>large acceleration </a:t>
            </a:r>
            <a:r>
              <a:rPr lang="en-US" altLang="ko-KR" sz="2000" dirty="0" smtClean="0"/>
              <a:t>or </a:t>
            </a:r>
            <a:r>
              <a:rPr lang="en-US" altLang="ko-KR" sz="2000" b="1" dirty="0" smtClean="0"/>
              <a:t>magnetic disturbance” </a:t>
            </a:r>
            <a:r>
              <a:rPr lang="en-US" altLang="ko-KR" sz="2000" dirty="0" smtClean="0"/>
              <a:t>is detected, then the </a:t>
            </a:r>
            <a:r>
              <a:rPr lang="en-US" altLang="ko-KR" sz="2000" b="1" dirty="0" smtClean="0"/>
              <a:t>measurement reconstruction with a vector selecto</a:t>
            </a:r>
            <a:r>
              <a:rPr lang="en-US" altLang="ko-KR" sz="2000" dirty="0" smtClean="0"/>
              <a:t>r (or </a:t>
            </a:r>
            <a:r>
              <a:rPr lang="en-US" altLang="ko-KR" sz="2000" dirty="0"/>
              <a:t>adaptation of noise </a:t>
            </a:r>
            <a:r>
              <a:rPr lang="en-US" altLang="ko-KR" sz="2000" dirty="0" smtClean="0"/>
              <a:t>covariance) can be used.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11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628471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(1) Define the measurement sigma points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/>
                  <a:t>6</a:t>
                </a:r>
                <a:r>
                  <a:rPr lang="ko-KR" alt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11794" y="3483580"/>
            <a:ext cx="274977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 the mean of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6112443" y="3483580"/>
            <a:ext cx="2749778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i</a:t>
            </a:r>
            <a:r>
              <a:rPr lang="en-US" altLang="ko-KR" sz="2400" dirty="0" smtClean="0"/>
              <a:t>s denoted by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  <a:blipFill>
                <a:blip r:embed="rId5"/>
                <a:stretch>
                  <a:fillRect t="-10345" r="-3491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.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  <a:blipFill>
                <a:blip r:embed="rId7"/>
                <a:stretch>
                  <a:fillRect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4575817" y="4928416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로 말린 두루마리 모양 5"/>
          <p:cNvSpPr/>
          <p:nvPr/>
        </p:nvSpPr>
        <p:spPr>
          <a:xfrm>
            <a:off x="315096" y="1204786"/>
            <a:ext cx="6221628" cy="5158944"/>
          </a:xfrm>
          <a:prstGeom prst="vertic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84640" y="2301048"/>
            <a:ext cx="4660557" cy="39378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 smtClean="0"/>
              <a:t>Motivation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Preliminaries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Proposed Algorithm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Experimental Results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Demos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75472" y="1204786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Agenda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88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07524" y="5041833"/>
            <a:ext cx="4559644" cy="78118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5496795" y="3221757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6407380" y="1932025"/>
            <a:ext cx="85519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a</a:t>
            </a:r>
            <a:r>
              <a:rPr lang="en-US" altLang="ko-KR" sz="2400" dirty="0" smtClean="0"/>
              <a:t>nd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  <a:blipFill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89504" y="2542312"/>
            <a:ext cx="109925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  <a:blipFill>
                <a:blip r:embed="rId5"/>
                <a:stretch>
                  <a:fillRect r="-2276"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85071" y="4304799"/>
            <a:ext cx="434986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(3) </a:t>
            </a:r>
            <a:r>
              <a:rPr lang="en-US" altLang="ko-KR" sz="2400" dirty="0" err="1" smtClean="0"/>
              <a:t>Kalman</a:t>
            </a:r>
            <a:r>
              <a:rPr lang="en-US" altLang="ko-KR" sz="2400" dirty="0" smtClean="0"/>
              <a:t> gain is given by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𝒚𝒚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 dirty="0"/>
                          <m:t>+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185071" y="6032447"/>
            <a:ext cx="6474941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/>
              <a:t>Proposed</a:t>
            </a:r>
            <a:r>
              <a:rPr lang="en-US" altLang="ko-KR" dirty="0" smtClean="0"/>
              <a:t> covariance of the </a:t>
            </a:r>
            <a:r>
              <a:rPr lang="en-US" altLang="ko-KR" sz="1600" dirty="0" smtClean="0"/>
              <a:t>solution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Wabha’s</a:t>
            </a:r>
            <a:r>
              <a:rPr lang="en-US" altLang="ko-KR" dirty="0" smtClean="0"/>
              <a:t> problem :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380470" y="5689959"/>
            <a:ext cx="1" cy="3670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126489" y="5201815"/>
            <a:ext cx="945959" cy="47021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07379" y="6061739"/>
            <a:ext cx="544892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more accurate and efficient than </a:t>
            </a:r>
            <a:r>
              <a:rPr lang="en-US" altLang="ko-KR" sz="1600" dirty="0" smtClean="0"/>
              <a:t>Schuster’s covariance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38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5834449" cy="70308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Measurement Noise Covariance</a:t>
            </a:r>
            <a:endParaRPr lang="ko-KR" altLang="en-US" sz="2800" b="1" dirty="0"/>
          </a:p>
        </p:txBody>
      </p:sp>
      <p:sp>
        <p:nvSpPr>
          <p:cNvPr id="19" name="직사각형 18"/>
          <p:cNvSpPr/>
          <p:nvPr/>
        </p:nvSpPr>
        <p:spPr>
          <a:xfrm>
            <a:off x="546212" y="2953855"/>
            <a:ext cx="899599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Let the measurements of calibrated accelerometers and magnetometers be  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32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3200" dirty="0" smtClean="0"/>
                  <a:t> 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(0, 1, 0)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cos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sin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모서리가 둥근 직사각형 27"/>
          <p:cNvSpPr/>
          <p:nvPr/>
        </p:nvSpPr>
        <p:spPr>
          <a:xfrm flipH="1">
            <a:off x="6141308" y="2347574"/>
            <a:ext cx="207593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 flipH="1">
            <a:off x="8525563" y="2329278"/>
            <a:ext cx="338998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4726460" y="2605598"/>
            <a:ext cx="1297459" cy="98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  <a:blipFill>
                <a:blip r:embed="rId4"/>
                <a:stretch>
                  <a:fillRect t="-10526" r="-472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모서리가 둥근 직사각형 33"/>
          <p:cNvSpPr/>
          <p:nvPr/>
        </p:nvSpPr>
        <p:spPr>
          <a:xfrm flipH="1">
            <a:off x="3750707" y="2032745"/>
            <a:ext cx="802758" cy="59306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, respectively.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  <a:blipFill>
                <a:blip r:embed="rId5"/>
                <a:stretch>
                  <a:fillRect r="-899" b="-15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모서리가 둥근 직사각형 36"/>
          <p:cNvSpPr/>
          <p:nvPr/>
        </p:nvSpPr>
        <p:spPr>
          <a:xfrm flipH="1">
            <a:off x="725384" y="4457681"/>
            <a:ext cx="2728329" cy="569419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/>
          <p:cNvSpPr/>
          <p:nvPr/>
        </p:nvSpPr>
        <p:spPr>
          <a:xfrm>
            <a:off x="3610136" y="4451457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Sup>
                          <m:sSub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1" i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직사각형 41"/>
          <p:cNvSpPr/>
          <p:nvPr/>
        </p:nvSpPr>
        <p:spPr>
          <a:xfrm>
            <a:off x="2904087" y="5351339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모서리가 둥근 직사각형 44"/>
          <p:cNvSpPr/>
          <p:nvPr/>
        </p:nvSpPr>
        <p:spPr>
          <a:xfrm flipH="1">
            <a:off x="725383" y="5347756"/>
            <a:ext cx="2029954" cy="818333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04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815404" y="3113007"/>
            <a:ext cx="6913747" cy="12780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(2) Define</a:t>
            </a:r>
            <a:endParaRPr lang="ko-KR" altLang="en-US" sz="2000" dirty="0"/>
          </a:p>
        </p:txBody>
      </p:sp>
      <p:sp>
        <p:nvSpPr>
          <p:cNvPr id="20" name="직사각형 19"/>
          <p:cNvSpPr/>
          <p:nvPr/>
        </p:nvSpPr>
        <p:spPr>
          <a:xfrm>
            <a:off x="1379605" y="2524027"/>
            <a:ext cx="59949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 state and covariance are updated by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1" i="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  <a:blipFill>
                <a:blip r:embed="rId2"/>
                <a:stretch>
                  <a:fillRect l="-1109" t="-5556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30445" y="2510663"/>
            <a:ext cx="8157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Then,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3993899" y="1920203"/>
            <a:ext cx="766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/>
              <a:t>a</a:t>
            </a:r>
            <a:r>
              <a:rPr lang="en-US" altLang="ko-KR" sz="2000" dirty="0" smtClean="0"/>
              <a:t>nd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)≔ 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  <a:blipFill>
                <a:blip r:embed="rId3"/>
                <a:stretch>
                  <a:fillRect l="-880" t="-4412" r="-88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⁡([</m:t>
                          </m:r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])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),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𝐊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  <a:blipFill>
                <a:blip r:embed="rId5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/>
          <p:cNvSpPr/>
          <p:nvPr/>
        </p:nvSpPr>
        <p:spPr>
          <a:xfrm>
            <a:off x="900177" y="4610786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1" i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24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ko-KR" sz="24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/>
          <p:cNvCxnSpPr/>
          <p:nvPr/>
        </p:nvCxnSpPr>
        <p:spPr>
          <a:xfrm flipV="1">
            <a:off x="4019685" y="4955623"/>
            <a:ext cx="27077" cy="470719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Left Jacobian of </a:t>
                </a:r>
                <a14:m>
                  <m:oMath xmlns:m="http://schemas.openxmlformats.org/officeDocument/2006/math">
                    <m:r>
                      <a:rPr lang="en-US" altLang="ko-KR" b="1" i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𝐒𝐎</m:t>
                    </m:r>
                    <m:d>
                      <m:dPr>
                        <m:ctrlPr>
                          <a:rPr lang="en-US" altLang="ko-KR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</m:t>
                    </m:r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  <a:blipFill>
                <a:blip r:embed="rId7"/>
                <a:stretch>
                  <a:fillRect l="-15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unc>
                                <m:func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5624384" cy="851731"/>
          </a:xfrm>
        </p:spPr>
        <p:txBody>
          <a:bodyPr/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1" y="1844479"/>
            <a:ext cx="5208778" cy="2712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01" y="1903095"/>
            <a:ext cx="5050674" cy="25949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3632" y="1748480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56290" y="1689863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54993" y="5381368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728255" y="5381368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74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3" y="1895017"/>
            <a:ext cx="6745105" cy="4351718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4481384" cy="85173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07808" y="1085831"/>
            <a:ext cx="1997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 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3949" y="1670606"/>
            <a:ext cx="1822623" cy="4408918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1" y="2175880"/>
            <a:ext cx="5204925" cy="2663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33" y="2174039"/>
            <a:ext cx="5125462" cy="258759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59026" y="896749"/>
            <a:ext cx="8423189" cy="851731"/>
          </a:xfrm>
        </p:spPr>
        <p:txBody>
          <a:bodyPr/>
          <a:lstStyle/>
          <a:p>
            <a:r>
              <a:rPr lang="en-US" altLang="ko-KR" dirty="0" smtClean="0"/>
              <a:t>Results of Real Experiments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46093" y="5341653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955917" y="5341653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21275" y="2038427"/>
            <a:ext cx="1396316" cy="2938464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60521" y="2061081"/>
            <a:ext cx="1423089" cy="2915810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01133" y="1161327"/>
            <a:ext cx="1760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9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u_DH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631" y="1105930"/>
            <a:ext cx="8888627" cy="498805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(1)</a:t>
            </a:r>
            <a:r>
              <a:rPr lang="en-US" altLang="ko-KR" sz="2800" dirty="0" smtClean="0"/>
              <a:t>: Implementation of proposed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83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5556423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(2)</a:t>
            </a:r>
            <a:r>
              <a:rPr lang="en-US" altLang="ko-KR" sz="2800" dirty="0" smtClean="0"/>
              <a:t>: IMU on a UAV</a:t>
            </a:r>
            <a:endParaRPr lang="ko-KR" altLang="en-US" sz="2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076863" y="4971127"/>
            <a:ext cx="3062219" cy="41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 markers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076863" y="5387493"/>
            <a:ext cx="5237008" cy="42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rgbClr val="7030A0"/>
                </a:solidFill>
              </a:rPr>
              <a:t>Right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rgbClr val="7030A0"/>
                </a:solidFill>
              </a:rPr>
              <a:t>IMU 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</a:rPr>
              <a:t>(using proposed method)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6" y="5027027"/>
            <a:ext cx="890016" cy="130454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365734" y="5403619"/>
            <a:ext cx="3933370" cy="4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infrared camera (</a:t>
            </a:r>
            <a:r>
              <a:rPr lang="en-US" altLang="ko-K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Optitrack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Inc.)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uU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286" y="1077868"/>
            <a:ext cx="6385879" cy="3592057"/>
          </a:xfrm>
          <a:prstGeom prst="rect">
            <a:avLst/>
          </a:prstGeom>
        </p:spPr>
      </p:pic>
      <p:pic>
        <p:nvPicPr>
          <p:cNvPr id="10" name="teap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3735" y="1482314"/>
            <a:ext cx="4655127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cap-KI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301" y="1181614"/>
            <a:ext cx="9076040" cy="5105272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</a:t>
            </a:r>
            <a:r>
              <a:rPr lang="en-US" altLang="ko-KR" sz="2800" dirty="0" smtClean="0"/>
              <a:t>: Motion Capture using our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62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21707" y="2169494"/>
            <a:ext cx="8423189" cy="1673456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Thank you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2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2466" y="914842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Applications: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6" y="2304884"/>
            <a:ext cx="3980485" cy="231071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25786" y="4930346"/>
            <a:ext cx="3045766" cy="512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Autonomous Vehicles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11" y="2196517"/>
            <a:ext cx="6586942" cy="2419081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6777856" y="5010665"/>
            <a:ext cx="3045766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 smtClean="0"/>
              <a:t>Motion Capture</a:t>
            </a:r>
            <a:endParaRPr lang="ko-KR" altLang="en-US" sz="20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744317" y="927641"/>
            <a:ext cx="9291163" cy="654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smtClean="0"/>
              <a:t>Estimation of </a:t>
            </a:r>
            <a:r>
              <a:rPr lang="en-US" altLang="ko-KR" sz="2200" dirty="0"/>
              <a:t>Attitude</a:t>
            </a:r>
            <a:r>
              <a:rPr lang="en-US" altLang="ko-KR" sz="2200" dirty="0" smtClean="0"/>
              <a:t> using an IMU (Inertial Measurement Unit)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853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572530" y="4301498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72530" y="2042272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530" y="977070"/>
            <a:ext cx="1051560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Estimation of Attitude and Gyro Bias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45525" y="2208374"/>
            <a:ext cx="6793341" cy="488777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Deterministic</a:t>
            </a:r>
            <a:r>
              <a:rPr lang="en-US" altLang="ko-KR" sz="2400" dirty="0" smtClean="0"/>
              <a:t> Methods: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Faster, Sub-optimal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745526" y="4429816"/>
            <a:ext cx="6359166" cy="438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n-US" altLang="ko-KR" sz="2400" dirty="0" smtClean="0"/>
              <a:t> Methods: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Slower, 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84420" y="2852272"/>
            <a:ext cx="6403143" cy="80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N</a:t>
            </a:r>
            <a:r>
              <a:rPr lang="en-US" altLang="ko-KR" sz="1800" dirty="0" smtClean="0"/>
              <a:t>onlinear 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consider the characteristics of sensor noises.</a:t>
            </a:r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984421" y="5184292"/>
            <a:ext cx="4219107" cy="821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EKF, UKF, Particle </a:t>
            </a:r>
            <a:r>
              <a:rPr lang="en-US" altLang="ko-KR" sz="1800" dirty="0" smtClean="0"/>
              <a:t>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Consider the noise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373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401593" y="3547079"/>
            <a:ext cx="7595012" cy="16036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41110" y="1749859"/>
            <a:ext cx="5834700" cy="15538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11250" y="1906225"/>
            <a:ext cx="4831749" cy="491132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(Extended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945550" y="2464459"/>
            <a:ext cx="6602627" cy="83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Require Jacobian Matrices 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800" dirty="0" smtClean="0"/>
              <a:t>Perform a linearization at an estimated state</a:t>
            </a:r>
            <a:endParaRPr lang="ko-KR" altLang="en-US" sz="1800" dirty="0"/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441110" y="3740281"/>
            <a:ext cx="5275535" cy="46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(Unscented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45550" y="4317517"/>
            <a:ext cx="7263714" cy="896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Do not require Jacobian Matrices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Perform a </a:t>
            </a:r>
            <a:r>
              <a:rPr lang="en-US" altLang="ko-KR" sz="1800" b="1" dirty="0" smtClean="0">
                <a:solidFill>
                  <a:schemeClr val="accent2">
                    <a:lumMod val="75000"/>
                  </a:schemeClr>
                </a:solidFill>
              </a:rPr>
              <a:t>LINEAR</a:t>
            </a:r>
            <a:r>
              <a:rPr lang="en-US" altLang="ko-KR" sz="1800" dirty="0" smtClean="0"/>
              <a:t> weighted regression using “</a:t>
            </a:r>
            <a:r>
              <a:rPr lang="en-US" altLang="ko-KR" sz="1800" b="1" dirty="0" smtClean="0"/>
              <a:t>sigma points</a:t>
            </a:r>
            <a:r>
              <a:rPr lang="en-US" altLang="ko-KR" sz="1800" dirty="0" smtClean="0"/>
              <a:t>”.</a:t>
            </a:r>
            <a:endParaRPr lang="ko-KR" altLang="en-US" sz="1800" dirty="0"/>
          </a:p>
        </p:txBody>
      </p:sp>
      <p:sp>
        <p:nvSpPr>
          <p:cNvPr id="4" name="타원 3"/>
          <p:cNvSpPr/>
          <p:nvPr/>
        </p:nvSpPr>
        <p:spPr>
          <a:xfrm rot="1888432">
            <a:off x="8865729" y="3610934"/>
            <a:ext cx="789434" cy="143956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18783" y="335010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42134" y="50722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83216" y="42503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12681" y="4318357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853751" y="4145538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4"/>
          <p:cNvSpPr txBox="1">
            <a:spLocks/>
          </p:cNvSpPr>
          <p:nvPr/>
        </p:nvSpPr>
        <p:spPr>
          <a:xfrm>
            <a:off x="9064130" y="2564619"/>
            <a:ext cx="1450101" cy="321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Sigma points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내용 개체 틀 4"/>
          <p:cNvSpPr txBox="1">
            <a:spLocks/>
          </p:cNvSpPr>
          <p:nvPr/>
        </p:nvSpPr>
        <p:spPr>
          <a:xfrm>
            <a:off x="9681211" y="5020977"/>
            <a:ext cx="1273107" cy="321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/>
              <a:t>Covariance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9573242" y="2972447"/>
            <a:ext cx="215939" cy="3027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972897" y="3047236"/>
            <a:ext cx="80200" cy="93226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9664954" y="4581547"/>
            <a:ext cx="481823" cy="35942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2276867" y="5652279"/>
            <a:ext cx="7335845" cy="8208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800" b="1" dirty="0" smtClean="0">
                <a:solidFill>
                  <a:schemeClr val="accent1">
                    <a:lumMod val="75000"/>
                  </a:schemeClr>
                </a:solidFill>
              </a:rPr>
              <a:t>Attitude (or unit vector) </a:t>
            </a: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construct a </a:t>
            </a:r>
            <a:r>
              <a:rPr lang="en-US" altLang="ko-KR" sz="1800" b="1" dirty="0" smtClean="0"/>
              <a:t>linear vector space</a:t>
            </a:r>
            <a:r>
              <a:rPr lang="en-US" altLang="ko-KR" sz="1800" dirty="0" smtClean="0"/>
              <a:t>, but a </a:t>
            </a:r>
            <a:r>
              <a:rPr lang="en-US" altLang="ko-KR" sz="1800" b="1" dirty="0" smtClean="0">
                <a:solidFill>
                  <a:schemeClr val="accent6">
                    <a:lumMod val="75000"/>
                  </a:schemeClr>
                </a:solidFill>
              </a:rPr>
              <a:t>curved space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위로 굽은 화살표 1"/>
          <p:cNvSpPr/>
          <p:nvPr/>
        </p:nvSpPr>
        <p:spPr>
          <a:xfrm rot="16200000" flipH="1" flipV="1">
            <a:off x="1410726" y="5519503"/>
            <a:ext cx="615904" cy="492367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527208" y="775188"/>
            <a:ext cx="5636769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Filtering on </a:t>
            </a:r>
            <a:r>
              <a:rPr lang="en-US" altLang="ko-KR" sz="3200" b="1" dirty="0" smtClean="0">
                <a:solidFill>
                  <a:schemeClr val="accent6">
                    <a:lumMod val="75000"/>
                  </a:schemeClr>
                </a:solidFill>
              </a:rPr>
              <a:t>Vector Spaces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내용 개체 틀 4"/>
          <p:cNvSpPr txBox="1">
            <a:spLocks/>
          </p:cNvSpPr>
          <p:nvPr/>
        </p:nvSpPr>
        <p:spPr>
          <a:xfrm>
            <a:off x="447493" y="6111038"/>
            <a:ext cx="1567748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Caution : 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19026" y="2075935"/>
            <a:ext cx="9497272" cy="13345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269" y="981852"/>
            <a:ext cx="3115962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Motivation</a:t>
            </a:r>
            <a:endParaRPr lang="ko-KR" altLang="en-US" sz="32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827" y="2171151"/>
            <a:ext cx="8627811" cy="10477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Existing methods have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en-US" altLang="ko-KR" dirty="0" smtClean="0"/>
              <a:t> fully considered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constraints</a:t>
            </a:r>
            <a:r>
              <a:rPr lang="en-US" altLang="ko-KR" b="1" dirty="0" smtClean="0"/>
              <a:t> on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sigma points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5844" y="3707362"/>
            <a:ext cx="10837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- </a:t>
            </a:r>
            <a:r>
              <a:rPr lang="en-US" altLang="ko-KR" sz="2400" b="1" dirty="0"/>
              <a:t>e.g</a:t>
            </a:r>
            <a:r>
              <a:rPr lang="en-US" altLang="ko-KR" sz="2400" dirty="0" smtClean="0"/>
              <a:t>., a </a:t>
            </a:r>
            <a:r>
              <a:rPr lang="en-US" altLang="ko-KR" sz="2400" b="1" dirty="0" smtClean="0"/>
              <a:t>unit-norm constraint </a:t>
            </a:r>
            <a:r>
              <a:rPr lang="en-US" altLang="ko-KR" sz="2400" dirty="0" smtClean="0"/>
              <a:t>on </a:t>
            </a:r>
            <a:r>
              <a:rPr lang="en-US" altLang="ko-KR" sz="2400" b="1" dirty="0" smtClean="0"/>
              <a:t>sigma points</a:t>
            </a:r>
            <a:endParaRPr lang="en-US" altLang="ko-KR" sz="2400" dirty="0"/>
          </a:p>
          <a:p>
            <a:r>
              <a:rPr lang="en-US" altLang="ko-KR" sz="2400" dirty="0" smtClean="0"/>
              <a:t> </a:t>
            </a:r>
            <a:br>
              <a:rPr lang="en-US" altLang="ko-KR" sz="2400" dirty="0" smtClean="0"/>
            </a:br>
            <a:r>
              <a:rPr lang="en-US" altLang="ko-KR" sz="2400" dirty="0" smtClean="0"/>
              <a:t>        </a:t>
            </a:r>
            <a:r>
              <a:rPr lang="en-US" altLang="ko-KR" sz="2400" b="1" dirty="0" smtClean="0"/>
              <a:t>state</a:t>
            </a:r>
            <a:r>
              <a:rPr lang="en-US" altLang="ko-KR" sz="2400" dirty="0" smtClean="0"/>
              <a:t> sigma points:        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unit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quaternion </a:t>
            </a:r>
            <a:r>
              <a:rPr lang="en-US" altLang="ko-KR" sz="2400" dirty="0" smtClean="0"/>
              <a:t>or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</a:t>
            </a:r>
            <a:r>
              <a:rPr lang="en-US" altLang="ko-KR" sz="2400" b="1" dirty="0" smtClean="0"/>
              <a:t>observation</a:t>
            </a:r>
            <a:r>
              <a:rPr lang="en-US" altLang="ko-KR" sz="2400" dirty="0" smtClean="0"/>
              <a:t> sigma points:    </a:t>
            </a:r>
            <a:r>
              <a:rPr lang="en-US" altLang="ko-KR" sz="2400" b="1" dirty="0" smtClean="0"/>
              <a:t>a concatenated vector </a:t>
            </a:r>
            <a:r>
              <a:rPr lang="en-US" altLang="ko-KR" sz="2400" dirty="0" smtClean="0"/>
              <a:t>of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unit vectors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900941" y="557392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726419" y="5534293"/>
            <a:ext cx="3580809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Inaccurate Covariance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66626" y="3101534"/>
            <a:ext cx="7116965" cy="6922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626" y="2117432"/>
            <a:ext cx="7595012" cy="7555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2211" y="995605"/>
            <a:ext cx="3296957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 our method,</a:t>
            </a:r>
            <a:endParaRPr lang="ko-KR" altLang="en-US" sz="3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6076" y="2226943"/>
            <a:ext cx="4934465" cy="64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points for the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state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:</a:t>
            </a:r>
            <a:endParaRPr lang="en-US" altLang="ko-KR" sz="2400" b="1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6076" y="3181331"/>
            <a:ext cx="6207210" cy="64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</a:t>
            </a:r>
            <a:r>
              <a:rPr lang="en-US" altLang="ko-KR" sz="2400" dirty="0"/>
              <a:t>points </a:t>
            </a:r>
            <a:r>
              <a:rPr lang="en-US" altLang="ko-KR" sz="2400" dirty="0" smtClean="0"/>
              <a:t>for the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altLang="ko-KR" sz="2400" b="1" dirty="0" smtClean="0"/>
              <a:t> </a:t>
            </a:r>
            <a:r>
              <a:rPr lang="en-US" altLang="ko-KR" sz="2400" dirty="0" smtClean="0"/>
              <a:t>: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9513" y="3847914"/>
            <a:ext cx="5459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(reconstructed from </a:t>
            </a:r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ko-KR" sz="32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/>
              <p:cNvSpPr txBox="1">
                <a:spLocks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10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1644992" y="4848293"/>
            <a:ext cx="6393834" cy="561656"/>
          </a:xfr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We consider </a:t>
            </a:r>
            <a:r>
              <a:rPr lang="en-US" altLang="ko-KR" sz="2400" b="1" dirty="0" smtClean="0"/>
              <a:t>constraints on sigma points.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927557" y="492519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64147" y="4229921"/>
            <a:ext cx="9629752" cy="13288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64147" y="2111672"/>
            <a:ext cx="9629752" cy="15525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4938584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Main Contributions</a:t>
            </a:r>
            <a:endParaRPr lang="ko-KR" altLang="en-US" sz="32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38200" y="2212418"/>
            <a:ext cx="9332034" cy="133992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Proposing the state dynamics and measurements in a way that leads to “</a:t>
            </a:r>
            <a:r>
              <a:rPr kumimoji="0" lang="en-US" altLang="ja-JP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新細明體" pitchFamily="18" charset="-120"/>
              </a:rPr>
              <a:t>closed-form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” equations for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covariance propagation and update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in a matrix Lie group setting.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64147" y="4463856"/>
            <a:ext cx="9485028" cy="102912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Presenting an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alternative form 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of the covariance of the solution to </a:t>
            </a:r>
            <a:r>
              <a:rPr kumimoji="0" lang="en-US" altLang="ja-JP" sz="2400" dirty="0" err="1" smtClean="0">
                <a:latin typeface="+mj-lt"/>
                <a:ea typeface="新細明體" pitchFamily="18" charset="-120"/>
              </a:rPr>
              <a:t>Wahba’s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Problem, which is more </a:t>
            </a:r>
            <a:r>
              <a:rPr kumimoji="0" lang="en-US" altLang="ja-JP" sz="2400" b="1" dirty="0" smtClean="0">
                <a:ea typeface="新細明體" pitchFamily="18" charset="-120"/>
              </a:rPr>
              <a:t>efficient and accurate</a:t>
            </a:r>
            <a:r>
              <a:rPr kumimoji="0" lang="en-US" altLang="ja-JP" sz="2400" dirty="0" smtClean="0">
                <a:ea typeface="新細明體" pitchFamily="18" charset="-120"/>
              </a:rPr>
              <a:t>.</a:t>
            </a:r>
            <a:endParaRPr kumimoji="0" lang="en-US" altLang="ja-JP" sz="2400" dirty="0" smtClean="0"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7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62466" y="1809454"/>
            <a:ext cx="978242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Gyro</a:t>
            </a:r>
            <a:endParaRPr lang="ko-KR" altLang="en-US" sz="24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786468" y="2129010"/>
            <a:ext cx="1718483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measurement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/>
          <p:cNvSpPr txBox="1">
            <a:spLocks/>
          </p:cNvSpPr>
          <p:nvPr/>
        </p:nvSpPr>
        <p:spPr>
          <a:xfrm>
            <a:off x="3783069" y="2140438"/>
            <a:ext cx="70938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truth</a:t>
            </a:r>
            <a:endParaRPr lang="ko-KR" altLang="en-US" sz="18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712570" y="2194760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bias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97671" y="2343849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noise</a:t>
            </a:r>
            <a:endParaRPr lang="ko-KR" altLang="en-US" sz="20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78315" y="1814318"/>
            <a:ext cx="586476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62466" y="3070843"/>
            <a:ext cx="1818502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Let us 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내용 개체 틀 2"/>
              <p:cNvSpPr txBox="1">
                <a:spLocks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(−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 </m:t>
                        </m:r>
                      </m:e>
                    </m:func>
                  </m:oMath>
                </a14:m>
                <a:endParaRPr lang="en-US" altLang="ko-KR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  <a:blipFill>
                <a:blip r:embed="rId3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/>
          <p:cNvGrpSpPr/>
          <p:nvPr/>
        </p:nvGrpSpPr>
        <p:grpSpPr>
          <a:xfrm>
            <a:off x="7020303" y="604602"/>
            <a:ext cx="4143327" cy="2666940"/>
            <a:chOff x="7902147" y="2090252"/>
            <a:chExt cx="4143327" cy="26669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147" y="2857233"/>
              <a:ext cx="3531710" cy="1899959"/>
            </a:xfrm>
            <a:prstGeom prst="rect">
              <a:avLst/>
            </a:prstGeom>
          </p:spPr>
        </p:pic>
        <p:sp>
          <p:nvSpPr>
            <p:cNvPr id="12" name="제목 1"/>
            <p:cNvSpPr txBox="1">
              <a:spLocks/>
            </p:cNvSpPr>
            <p:nvPr/>
          </p:nvSpPr>
          <p:spPr>
            <a:xfrm>
              <a:off x="8888321" y="2090252"/>
              <a:ext cx="3157153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1800" b="1" dirty="0" smtClean="0">
                  <a:solidFill>
                    <a:schemeClr val="accent6">
                      <a:lumMod val="75000"/>
                    </a:schemeClr>
                  </a:solidFill>
                </a:rPr>
                <a:t>unknown attitude matrix</a:t>
              </a:r>
              <a:endParaRPr lang="ko-KR" altLang="en-US" sz="1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9100751" y="2808593"/>
              <a:ext cx="1600200" cy="422700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20" idx="0"/>
            </p:cNvCxnSpPr>
            <p:nvPr/>
          </p:nvCxnSpPr>
          <p:spPr>
            <a:xfrm flipV="1">
              <a:off x="9900851" y="2496065"/>
              <a:ext cx="219333" cy="31252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제목 1"/>
          <p:cNvSpPr txBox="1">
            <a:spLocks/>
          </p:cNvSpPr>
          <p:nvPr/>
        </p:nvSpPr>
        <p:spPr>
          <a:xfrm>
            <a:off x="295533" y="4705130"/>
            <a:ext cx="2831756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(1)</a:t>
            </a:r>
            <a:endParaRPr lang="ko-KR" altLang="en-US" sz="3200" b="1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337942" y="3706241"/>
            <a:ext cx="468526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We can set reference vectors: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(0, 1, 0)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cos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sin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제목 1"/>
          <p:cNvSpPr txBox="1">
            <a:spLocks/>
          </p:cNvSpPr>
          <p:nvPr/>
        </p:nvSpPr>
        <p:spPr>
          <a:xfrm>
            <a:off x="3520394" y="5784878"/>
            <a:ext cx="1091318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b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  <m: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(3)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모서리가 둥근 직사각형 23"/>
          <p:cNvSpPr/>
          <p:nvPr/>
        </p:nvSpPr>
        <p:spPr>
          <a:xfrm flipH="1">
            <a:off x="4034033" y="3691568"/>
            <a:ext cx="1538864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flipH="1">
            <a:off x="5802993" y="3700764"/>
            <a:ext cx="258106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738</Words>
  <Application>Microsoft Office PowerPoint</Application>
  <PresentationFormat>와이드스크린</PresentationFormat>
  <Paragraphs>227</Paragraphs>
  <Slides>29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新細明體</vt:lpstr>
      <vt:lpstr>맑은 고딕</vt:lpstr>
      <vt:lpstr>Arial</vt:lpstr>
      <vt:lpstr>Cambria Math</vt:lpstr>
      <vt:lpstr>Office 테마</vt:lpstr>
      <vt:lpstr>PowerPoint 프레젠테이션</vt:lpstr>
      <vt:lpstr>Agenda</vt:lpstr>
      <vt:lpstr>Applications:</vt:lpstr>
      <vt:lpstr>Estimation of Attitude and Gyro Bias</vt:lpstr>
      <vt:lpstr>Filtering on Vector Spaces</vt:lpstr>
      <vt:lpstr>Motivation</vt:lpstr>
      <vt:lpstr>In our method,</vt:lpstr>
      <vt:lpstr>Main Contributions</vt:lpstr>
      <vt:lpstr>Preliminaries (1)</vt:lpstr>
      <vt:lpstr>Preliminaries (2)</vt:lpstr>
      <vt:lpstr>Preliminaries (3)</vt:lpstr>
      <vt:lpstr>Preliminaries (4)</vt:lpstr>
      <vt:lpstr>◆ State Transition Equations</vt:lpstr>
      <vt:lpstr>PowerPoint 프레젠테이션</vt:lpstr>
      <vt:lpstr>PowerPoint 프레젠테이션</vt:lpstr>
      <vt:lpstr>PowerPoint 프레젠테이션</vt:lpstr>
      <vt:lpstr>PowerPoint 프레젠테이션</vt:lpstr>
      <vt:lpstr>◆ Measurement Equation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Simulation Results</vt:lpstr>
      <vt:lpstr>Results of Real Experiments</vt:lpstr>
      <vt:lpstr>Demo (1): Implementation of proposed algorithm</vt:lpstr>
      <vt:lpstr>Demo (2): IMU on a UAV</vt:lpstr>
      <vt:lpstr>Demo: Motion Capture using our algorithm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</dc:creator>
  <cp:lastModifiedBy>mo</cp:lastModifiedBy>
  <cp:revision>413</cp:revision>
  <dcterms:created xsi:type="dcterms:W3CDTF">2019-06-29T05:46:48Z</dcterms:created>
  <dcterms:modified xsi:type="dcterms:W3CDTF">2019-07-04T04:09:48Z</dcterms:modified>
</cp:coreProperties>
</file>